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60" r:id="rId3"/>
  </p:sldMasterIdLst>
  <p:notesMasterIdLst>
    <p:notesMasterId r:id="rId9"/>
  </p:notesMasterIdLst>
  <p:sldIdLst>
    <p:sldId id="256" r:id="rId4"/>
    <p:sldId id="262" r:id="rId5"/>
    <p:sldId id="269" r:id="rId6"/>
    <p:sldId id="259" r:id="rId7"/>
    <p:sldId id="260" r:id="rId8"/>
  </p:sldIdLst>
  <p:sldSz cx="12192000" cy="6858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aleway Black" pitchFamily="2" charset="0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htkUTSGQHvrSNqsFafI+ysD9g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91" d="100"/>
          <a:sy n="91" d="100"/>
        </p:scale>
        <p:origin x="34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74492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3887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681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7"/>
          <p:cNvSpPr>
            <a:spLocks noGrp="1"/>
          </p:cNvSpPr>
          <p:nvPr>
            <p:ph type="pic" idx="2"/>
          </p:nvPr>
        </p:nvSpPr>
        <p:spPr>
          <a:xfrm>
            <a:off x="4267200" y="2476500"/>
            <a:ext cx="6450300" cy="367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3676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>
            <a:spLocks noGrp="1"/>
          </p:cNvSpPr>
          <p:nvPr>
            <p:ph type="pic" idx="2"/>
          </p:nvPr>
        </p:nvSpPr>
        <p:spPr>
          <a:xfrm>
            <a:off x="856344" y="2514600"/>
            <a:ext cx="3695700" cy="4343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>
            <a:spLocks noGrp="1"/>
          </p:cNvSpPr>
          <p:nvPr>
            <p:ph type="pic" idx="2"/>
          </p:nvPr>
        </p:nvSpPr>
        <p:spPr>
          <a:xfrm>
            <a:off x="0" y="2514600"/>
            <a:ext cx="3048000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" name="Google Shape;15;p14"/>
          <p:cNvSpPr>
            <a:spLocks noGrp="1"/>
          </p:cNvSpPr>
          <p:nvPr>
            <p:ph type="pic" idx="3"/>
          </p:nvPr>
        </p:nvSpPr>
        <p:spPr>
          <a:xfrm>
            <a:off x="6096000" y="2514600"/>
            <a:ext cx="3048000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>
            <a:spLocks noGrp="1"/>
          </p:cNvSpPr>
          <p:nvPr>
            <p:ph type="pic" idx="2"/>
          </p:nvPr>
        </p:nvSpPr>
        <p:spPr>
          <a:xfrm>
            <a:off x="628650" y="571500"/>
            <a:ext cx="2743200" cy="2819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" name="Google Shape;18;p15"/>
          <p:cNvSpPr>
            <a:spLocks noGrp="1"/>
          </p:cNvSpPr>
          <p:nvPr>
            <p:ph type="pic" idx="3"/>
          </p:nvPr>
        </p:nvSpPr>
        <p:spPr>
          <a:xfrm>
            <a:off x="3524250" y="3524250"/>
            <a:ext cx="2743200" cy="2819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Slide">
  <p:cSld name="30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>
            <a:spLocks noGrp="1"/>
          </p:cNvSpPr>
          <p:nvPr>
            <p:ph type="pic" idx="2"/>
          </p:nvPr>
        </p:nvSpPr>
        <p:spPr>
          <a:xfrm>
            <a:off x="6476999" y="785813"/>
            <a:ext cx="1219200" cy="121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" name="Google Shape;22;p17"/>
          <p:cNvSpPr>
            <a:spLocks noGrp="1"/>
          </p:cNvSpPr>
          <p:nvPr>
            <p:ph type="pic" idx="3"/>
          </p:nvPr>
        </p:nvSpPr>
        <p:spPr>
          <a:xfrm>
            <a:off x="6477000" y="2819400"/>
            <a:ext cx="1219200" cy="121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" name="Google Shape;23;p17"/>
          <p:cNvSpPr>
            <a:spLocks noGrp="1"/>
          </p:cNvSpPr>
          <p:nvPr>
            <p:ph type="pic" idx="4"/>
          </p:nvPr>
        </p:nvSpPr>
        <p:spPr>
          <a:xfrm>
            <a:off x="6476999" y="4852987"/>
            <a:ext cx="1219200" cy="121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>
            <a:spLocks noGrp="1"/>
          </p:cNvSpPr>
          <p:nvPr>
            <p:ph type="pic" idx="2"/>
          </p:nvPr>
        </p:nvSpPr>
        <p:spPr>
          <a:xfrm>
            <a:off x="7029450" y="666750"/>
            <a:ext cx="5162700" cy="468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/>
          <p:cNvPicPr preferRelativeResize="0"/>
          <p:nvPr/>
        </p:nvPicPr>
        <p:blipFill rotWithShape="1">
          <a:blip r:embed="rId9">
            <a:alphaModFix amt="10000"/>
          </a:blip>
          <a:srcRect b="1560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/>
        </p:nvSpPr>
        <p:spPr>
          <a:xfrm>
            <a:off x="6096000" y="2495550"/>
            <a:ext cx="3638700" cy="4362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/>
        </p:nvSpPr>
        <p:spPr>
          <a:xfrm>
            <a:off x="8839200" y="0"/>
            <a:ext cx="3352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3.png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/>
          <p:nvPr/>
        </p:nvSpPr>
        <p:spPr>
          <a:xfrm>
            <a:off x="1480054" y="5846762"/>
            <a:ext cx="876300" cy="45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1"/>
          <p:cNvSpPr txBox="1"/>
          <p:nvPr/>
        </p:nvSpPr>
        <p:spPr>
          <a:xfrm>
            <a:off x="1477880" y="1501183"/>
            <a:ext cx="9309300" cy="38481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42;p1"/>
          <p:cNvSpPr txBox="1"/>
          <p:nvPr/>
        </p:nvSpPr>
        <p:spPr>
          <a:xfrm>
            <a:off x="1928794" y="1876388"/>
            <a:ext cx="8199900" cy="223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niños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Chagas” 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Detectar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mayor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casos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Chagas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congénito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mediante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aplicacion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PCR 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recién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nacidos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madres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Chagas, al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tiempo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consolidar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biología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molecular del Hospital de la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Mujer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Percy Boland Rodriguez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hospital de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Chagas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congénito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Santa Cruz.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43;p1"/>
          <p:cNvSpPr txBox="1"/>
          <p:nvPr/>
        </p:nvSpPr>
        <p:spPr>
          <a:xfrm>
            <a:off x="2061228" y="4050655"/>
            <a:ext cx="5995285" cy="89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2061229" y="3388512"/>
            <a:ext cx="914400" cy="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1952107" y="3633598"/>
            <a:ext cx="843651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 err="1">
                <a:solidFill>
                  <a:srgbClr val="FFFFFF"/>
                </a:solidFill>
              </a:rPr>
              <a:t>Ubicación</a:t>
            </a:r>
            <a:r>
              <a:rPr lang="en-US" sz="1800" dirty="0">
                <a:solidFill>
                  <a:srgbClr val="FFFFFF"/>
                </a:solidFill>
              </a:rPr>
              <a:t> del </a:t>
            </a:r>
            <a:r>
              <a:rPr lang="en-US" sz="1800" dirty="0" err="1">
                <a:solidFill>
                  <a:srgbClr val="FFFFFF"/>
                </a:solidFill>
              </a:rPr>
              <a:t>proyecto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800" dirty="0">
                <a:solidFill>
                  <a:srgbClr val="FFFFFF"/>
                </a:solidFill>
              </a:rPr>
              <a:t>	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Santa Cruz, Bolivia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Rotary Club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patrocinador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 Rotary Club Santa Cruz de la Sierra 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Area </a:t>
            </a:r>
            <a:r>
              <a:rPr lang="en-US" sz="1800" dirty="0">
                <a:solidFill>
                  <a:srgbClr val="FFFFFF"/>
                </a:solidFill>
              </a:rPr>
              <a:t>de </a:t>
            </a:r>
            <a:r>
              <a:rPr lang="en-US" sz="1800" dirty="0" err="1">
                <a:solidFill>
                  <a:srgbClr val="FFFFFF"/>
                </a:solidFill>
              </a:rPr>
              <a:t>interés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 		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Prevención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tratamiento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enfermedades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0597" y="6151550"/>
            <a:ext cx="3456250" cy="47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3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/>
        </p:nvSpPr>
        <p:spPr>
          <a:xfrm>
            <a:off x="609600" y="6151562"/>
            <a:ext cx="876300" cy="460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9440131" y="1655750"/>
            <a:ext cx="2595267" cy="344283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518818" y="1414251"/>
            <a:ext cx="539015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n-US" sz="33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Objetivos</a:t>
            </a:r>
            <a:r>
              <a:rPr lang="en-US" sz="33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3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endParaRPr sz="33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n-US" sz="3300" dirty="0" err="1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Principales</a:t>
            </a:r>
            <a:r>
              <a:rPr lang="en-US" sz="3300" dirty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3300" b="0" i="0" u="none" strike="noStrike" cap="none" dirty="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407368" y="2556142"/>
            <a:ext cx="6092568" cy="382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1.Detectar al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menos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30/40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casos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Chagas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congénito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mediante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1000 a 1200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pruebas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PCR a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recién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nacidos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madres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Chagas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nacidos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maternidad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Percy Boland y 2/3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centros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adscritos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departamental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Chagas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seleccionados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Al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mismo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tiempo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etectar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tratar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igual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hermanitos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edades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2 a 12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años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edad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Chagas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crónico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infantil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reciente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infección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consolidar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Laboratorio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Biología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Molecular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hospital de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referencia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pruebas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Chagas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congénito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Santa Cruz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mediante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provision de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asistencia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técnica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visibilizar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gravedad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enfermedad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la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oportunidad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diagnosticar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tratar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niños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9542009" y="1876775"/>
            <a:ext cx="2320925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oto Sans Symbols"/>
              <a:buChar char="✔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reach at least 90% of 2000 children that did not complete their diagnostic and a significant number of pregnant women that do not reach the health system yet are enquiring abou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the program at health centers. 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9151143" y="3905250"/>
            <a:ext cx="2320925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oto Sans Symbols"/>
              <a:buChar char="✔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9021762" y="4683125"/>
            <a:ext cx="2320925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oto Sans Symbols"/>
              <a:buChar char="✔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519125" y="6333250"/>
            <a:ext cx="1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www.rotaryprojectsfair.org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3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7350" y="6151550"/>
            <a:ext cx="3456250" cy="47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Marcador de posición de imagen 12" descr="Imagen que contiene interior, persona, joven, viendo&#10;&#10;Descripción generada automáticamente">
            <a:extLst>
              <a:ext uri="{FF2B5EF4-FFF2-40B4-BE49-F238E27FC236}">
                <a16:creationId xmlns:a16="http://schemas.microsoft.com/office/drawing/2014/main" id="{01313A09-3F3B-4762-A83A-E89E5865DA0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5"/>
          <a:srcRect l="2346" r="2346"/>
          <a:stretch>
            <a:fillRect/>
          </a:stretch>
        </p:blipFill>
        <p:spPr>
          <a:xfrm>
            <a:off x="6672400" y="-5882"/>
            <a:ext cx="2595267" cy="6858000"/>
          </a:xfr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3C2D0B5-0AD5-EFC1-C3ED-A2E21E1DD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1462" y="0"/>
            <a:ext cx="2901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7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/>
        </p:nvSpPr>
        <p:spPr>
          <a:xfrm>
            <a:off x="609600" y="6151562"/>
            <a:ext cx="876300" cy="460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8776752" y="1503660"/>
            <a:ext cx="2838450" cy="372909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MX"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1288608" y="1384696"/>
            <a:ext cx="3898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n-US" sz="3300" b="0" i="0" u="none" strike="noStrike" cap="none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Actividades</a:t>
            </a:r>
            <a:endParaRPr sz="33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n-US" sz="3300" b="0" i="0" u="none" strike="noStrike" cap="none" dirty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Del Proyecto</a:t>
            </a:r>
            <a:endParaRPr sz="3300" b="0" i="0" u="none" strike="noStrike" cap="none" dirty="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0" y="2502928"/>
            <a:ext cx="5862822" cy="331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  Suministrar los reactivos para 1000/1300 pruebas PCR a ser realizadas por el laboratorio de biología molecular del Hospital de la Mujer PBR, a 30/50% de los casos de recién nacidos que hayan dado negativo con el método micro en su propia maternidad y 2/3 centros de salud adscritos al Programa departamental de Chagas; </a:t>
            </a:r>
          </a:p>
          <a:p>
            <a:pPr lvl="0" algn="just">
              <a:lnSpc>
                <a:spcPct val="107000"/>
              </a:lnSpc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Contratar 2 consultorías de corto plazo para la revisión y modernización de los sistemas operativo y logístico y de información del laboratorio, una y la otra, para el desarrollo del modelo de residencias de especialización en el tratamiento de Chagas con 4 universidades para el fortalecimiento del primer nivel de atención de la enfermedad;</a:t>
            </a:r>
          </a:p>
          <a:p>
            <a:pPr lvl="0" algn="just">
              <a:lnSpc>
                <a:spcPct val="107000"/>
              </a:lnSpc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Organizar 2 talleres para socializar y validar los productos desarrollados por los 2 consultores con miras al fortalecimiento de la red de atención de Chagas en los niños;</a:t>
            </a:r>
          </a:p>
          <a:p>
            <a:pPr lvl="0" algn="just">
              <a:lnSpc>
                <a:spcPct val="107000"/>
              </a:lnSpc>
            </a:pPr>
            <a:endParaRPr lang="es-MX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9052839" y="3489792"/>
            <a:ext cx="2320925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oto Sans Symbols"/>
              <a:buChar char="✔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519125" y="6333250"/>
            <a:ext cx="1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www.rotaryprojectsfair.org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3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7350" y="6151550"/>
            <a:ext cx="3456250" cy="47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CA919D-AF66-7A62-F667-8B81C294FC01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8660A5-D7C5-2975-4992-A39247B5D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040" y="-60792"/>
            <a:ext cx="3121153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23B54C-DF25-DD77-1C46-2CB3F2C03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798" y="404664"/>
            <a:ext cx="3835263" cy="628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7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/>
        </p:nvSpPr>
        <p:spPr>
          <a:xfrm>
            <a:off x="609600" y="6151562"/>
            <a:ext cx="876300" cy="45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8790486" y="1296766"/>
            <a:ext cx="3303182" cy="362518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728701" y="1339170"/>
            <a:ext cx="3898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n-US" sz="33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Budget</a:t>
            </a:r>
            <a:endParaRPr sz="33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n-US" sz="3300" b="0" i="0" u="none" strike="noStrike" cap="none" dirty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&amp; </a:t>
            </a:r>
            <a:r>
              <a:rPr lang="en-US" sz="3300" dirty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funding</a:t>
            </a:r>
            <a:endParaRPr sz="3300" b="0" i="0" u="none" strike="noStrike" cap="none" dirty="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519125" y="6333250"/>
            <a:ext cx="1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www.rotaryprojectsfair.org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4"/>
          <p:cNvPicPr preferRelativeResize="0"/>
          <p:nvPr/>
        </p:nvPicPr>
        <p:blipFill rotWithShape="1">
          <a:blip r:embed="rId3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7350" y="6151550"/>
            <a:ext cx="3456250" cy="47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;p4">
            <a:extLst>
              <a:ext uri="{FF2B5EF4-FFF2-40B4-BE49-F238E27FC236}">
                <a16:creationId xmlns:a16="http://schemas.microsoft.com/office/drawing/2014/main" id="{BFADF1DB-A0AD-4943-88F1-016F5CB7608E}"/>
              </a:ext>
            </a:extLst>
          </p:cNvPr>
          <p:cNvSpPr txBox="1"/>
          <p:nvPr/>
        </p:nvSpPr>
        <p:spPr>
          <a:xfrm>
            <a:off x="9009110" y="2277092"/>
            <a:ext cx="2320800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B52063-82EC-A44C-AEDB-599019A8F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231" y="1459226"/>
            <a:ext cx="2888401" cy="34907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DCB6419-3569-B6B0-ED92-A400F9568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0955" y="2218663"/>
            <a:ext cx="2491740" cy="2095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118D0F-8CAB-8CFE-F85F-F0182910D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900" y="4301262"/>
            <a:ext cx="2941320" cy="1714500"/>
          </a:xfrm>
          <a:prstGeom prst="rect">
            <a:avLst/>
          </a:prstGeom>
        </p:spPr>
      </p:pic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7CD84BEC-9276-5E3E-7113-7DD14DF4648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8"/>
          <a:srcRect l="2259" r="2259"/>
          <a:stretch/>
        </p:blipFill>
        <p:spPr>
          <a:xfrm>
            <a:off x="5116513" y="1268760"/>
            <a:ext cx="3676650" cy="5684490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0484D08-A12E-5674-AD3E-5F7F2EA667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6231" y="5158512"/>
            <a:ext cx="5951220" cy="12024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 amt="10000"/>
          </a:blip>
          <a:srcRect b="15604"/>
          <a:stretch/>
        </p:blipFill>
        <p:spPr>
          <a:xfrm>
            <a:off x="-84305" y="-1084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 txBox="1"/>
          <p:nvPr/>
        </p:nvSpPr>
        <p:spPr>
          <a:xfrm>
            <a:off x="1353820" y="1530507"/>
            <a:ext cx="3143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n-US" sz="33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Impacto</a:t>
            </a:r>
            <a:endParaRPr sz="33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s-AR" sz="3300" dirty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esperado</a:t>
            </a:r>
            <a:endParaRPr sz="3300" b="0" i="0" u="none" strike="noStrike" cap="none" dirty="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1324669" y="3093123"/>
            <a:ext cx="21003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1" dirty="0">
                <a:solidFill>
                  <a:schemeClr val="dk2"/>
                </a:solidFill>
              </a:rPr>
              <a:t>Meta </a:t>
            </a:r>
            <a:r>
              <a:rPr lang="en-US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01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Haber </a:t>
            </a:r>
            <a:r>
              <a:rPr lang="en-US" sz="1200" b="1" dirty="0" err="1">
                <a:solidFill>
                  <a:schemeClr val="dk2"/>
                </a:solidFill>
              </a:rPr>
              <a:t>tratado</a:t>
            </a:r>
            <a:r>
              <a:rPr lang="en-US" sz="1200" b="1" dirty="0">
                <a:solidFill>
                  <a:schemeClr val="dk2"/>
                </a:solidFill>
              </a:rPr>
              <a:t> a 80 /100 </a:t>
            </a:r>
            <a:r>
              <a:rPr lang="en-US" sz="1200" b="1" dirty="0" err="1">
                <a:solidFill>
                  <a:schemeClr val="dk2"/>
                </a:solidFill>
              </a:rPr>
              <a:t>niños</a:t>
            </a:r>
            <a:r>
              <a:rPr lang="en-US" sz="1200" b="1" dirty="0">
                <a:solidFill>
                  <a:schemeClr val="dk2"/>
                </a:solidFill>
              </a:rPr>
              <a:t> de </a:t>
            </a:r>
            <a:r>
              <a:rPr lang="en-US" sz="1200" b="1" dirty="0" err="1">
                <a:solidFill>
                  <a:schemeClr val="dk2"/>
                </a:solidFill>
              </a:rPr>
              <a:t>edades</a:t>
            </a:r>
            <a:r>
              <a:rPr lang="en-US" sz="1200" b="1" dirty="0">
                <a:solidFill>
                  <a:schemeClr val="dk2"/>
                </a:solidFill>
              </a:rPr>
              <a:t> de 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 a 12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años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251177" y="4304147"/>
            <a:ext cx="23004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1" dirty="0">
                <a:solidFill>
                  <a:schemeClr val="dk2"/>
                </a:solidFill>
              </a:rPr>
              <a:t>Meta </a:t>
            </a:r>
            <a:r>
              <a:rPr lang="en-US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03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Haber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logrado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que los tests PCR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sean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aplicados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Progama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departamental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Chagas de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manera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complementaria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al micro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método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actual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3707668" y="3099238"/>
            <a:ext cx="21003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1" dirty="0">
                <a:solidFill>
                  <a:schemeClr val="dk2"/>
                </a:solidFill>
              </a:rPr>
              <a:t>Meta </a:t>
            </a:r>
            <a:r>
              <a:rPr lang="en-US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02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Haber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sentado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las bases para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fortalecimiento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la red de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atención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niños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con Chagas del </a:t>
            </a: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Programa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dirty="0" err="1">
                <a:solidFill>
                  <a:schemeClr val="dk2"/>
                </a:solidFill>
              </a:rPr>
              <a:t>departamental</a:t>
            </a:r>
            <a:r>
              <a:rPr lang="en-US" sz="1200" b="1" dirty="0">
                <a:solidFill>
                  <a:schemeClr val="dk2"/>
                </a:solidFill>
              </a:rPr>
              <a:t> de Chagas</a:t>
            </a:r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2982745" y="4313643"/>
            <a:ext cx="302895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1" dirty="0">
                <a:solidFill>
                  <a:schemeClr val="dk2"/>
                </a:solidFill>
              </a:rPr>
              <a:t>Meta </a:t>
            </a:r>
            <a:r>
              <a:rPr lang="en-US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04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200" b="1" dirty="0" err="1">
                <a:solidFill>
                  <a:schemeClr val="dk2"/>
                </a:solidFill>
              </a:rPr>
              <a:t>Contribuir</a:t>
            </a:r>
            <a:r>
              <a:rPr lang="en-US" sz="1200" b="1" dirty="0">
                <a:solidFill>
                  <a:schemeClr val="dk2"/>
                </a:solidFill>
              </a:rPr>
              <a:t> a la </a:t>
            </a:r>
            <a:r>
              <a:rPr lang="en-US" sz="1200" b="1" dirty="0" err="1">
                <a:solidFill>
                  <a:schemeClr val="dk2"/>
                </a:solidFill>
              </a:rPr>
              <a:t>visibilidad</a:t>
            </a:r>
            <a:r>
              <a:rPr lang="en-US" sz="1200" b="1" dirty="0">
                <a:solidFill>
                  <a:schemeClr val="dk2"/>
                </a:solidFill>
              </a:rPr>
              <a:t> de la </a:t>
            </a:r>
            <a:r>
              <a:rPr lang="en-US" sz="1200" b="1" dirty="0" err="1">
                <a:solidFill>
                  <a:schemeClr val="dk2"/>
                </a:solidFill>
              </a:rPr>
              <a:t>enfermedad</a:t>
            </a:r>
            <a:r>
              <a:rPr lang="en-US" sz="1200" b="1" dirty="0">
                <a:solidFill>
                  <a:schemeClr val="dk2"/>
                </a:solidFill>
              </a:rPr>
              <a:t> y la </a:t>
            </a:r>
            <a:r>
              <a:rPr lang="en-US" sz="1200" b="1" dirty="0" err="1">
                <a:solidFill>
                  <a:schemeClr val="dk2"/>
                </a:solidFill>
              </a:rPr>
              <a:t>oportunidad</a:t>
            </a:r>
            <a:r>
              <a:rPr lang="en-US" sz="1200" b="1" dirty="0">
                <a:solidFill>
                  <a:schemeClr val="dk2"/>
                </a:solidFill>
              </a:rPr>
              <a:t> de </a:t>
            </a:r>
            <a:r>
              <a:rPr lang="en-US" sz="1200" b="1" dirty="0" err="1">
                <a:solidFill>
                  <a:schemeClr val="dk2"/>
                </a:solidFill>
              </a:rPr>
              <a:t>diagnosticar</a:t>
            </a:r>
            <a:r>
              <a:rPr lang="en-US" sz="1200" b="1" dirty="0">
                <a:solidFill>
                  <a:schemeClr val="dk2"/>
                </a:solidFill>
              </a:rPr>
              <a:t> y </a:t>
            </a:r>
            <a:r>
              <a:rPr lang="en-US" sz="1200" b="1" dirty="0" err="1">
                <a:solidFill>
                  <a:schemeClr val="dk2"/>
                </a:solidFill>
              </a:rPr>
              <a:t>tratar</a:t>
            </a:r>
            <a:r>
              <a:rPr lang="en-US" sz="1200" b="1" dirty="0">
                <a:solidFill>
                  <a:schemeClr val="dk2"/>
                </a:solidFill>
              </a:rPr>
              <a:t> a </a:t>
            </a:r>
            <a:r>
              <a:rPr lang="en-US" sz="1200" b="1" dirty="0" err="1">
                <a:solidFill>
                  <a:schemeClr val="dk2"/>
                </a:solidFill>
              </a:rPr>
              <a:t>los</a:t>
            </a:r>
            <a:r>
              <a:rPr lang="en-US" sz="1200" b="1" dirty="0">
                <a:solidFill>
                  <a:schemeClr val="dk2"/>
                </a:solidFill>
              </a:rPr>
              <a:t> </a:t>
            </a:r>
            <a:r>
              <a:rPr lang="en-US" sz="1200" b="1" dirty="0" err="1">
                <a:solidFill>
                  <a:schemeClr val="dk2"/>
                </a:solidFill>
              </a:rPr>
              <a:t>niños</a:t>
            </a:r>
            <a:r>
              <a:rPr lang="en-US" sz="1200" b="1" dirty="0">
                <a:solidFill>
                  <a:schemeClr val="dk2"/>
                </a:solidFill>
              </a:rPr>
              <a:t>, </a:t>
            </a:r>
            <a:r>
              <a:rPr lang="en-US" sz="1200" b="1" dirty="0" err="1">
                <a:solidFill>
                  <a:schemeClr val="dk2"/>
                </a:solidFill>
              </a:rPr>
              <a:t>incluyendo</a:t>
            </a:r>
            <a:r>
              <a:rPr lang="en-US" sz="1200" b="1" dirty="0">
                <a:solidFill>
                  <a:schemeClr val="dk2"/>
                </a:solidFill>
              </a:rPr>
              <a:t> </a:t>
            </a:r>
            <a:r>
              <a:rPr lang="en-US" sz="1200" b="1" dirty="0" err="1">
                <a:solidFill>
                  <a:schemeClr val="dk2"/>
                </a:solidFill>
              </a:rPr>
              <a:t>influir</a:t>
            </a:r>
            <a:r>
              <a:rPr lang="en-US" sz="1200" b="1" dirty="0">
                <a:solidFill>
                  <a:schemeClr val="dk2"/>
                </a:solidFill>
              </a:rPr>
              <a:t> </a:t>
            </a:r>
            <a:r>
              <a:rPr lang="en-US" sz="1200" b="1" dirty="0" err="1">
                <a:solidFill>
                  <a:schemeClr val="dk2"/>
                </a:solidFill>
              </a:rPr>
              <a:t>en</a:t>
            </a:r>
            <a:r>
              <a:rPr lang="en-US" sz="1200" b="1" dirty="0">
                <a:solidFill>
                  <a:schemeClr val="dk2"/>
                </a:solidFill>
              </a:rPr>
              <a:t> </a:t>
            </a:r>
            <a:r>
              <a:rPr lang="en-US" sz="1200" b="1" dirty="0" err="1">
                <a:solidFill>
                  <a:schemeClr val="dk2"/>
                </a:solidFill>
              </a:rPr>
              <a:t>tomadores</a:t>
            </a:r>
            <a:r>
              <a:rPr lang="en-US" sz="1200" b="1" dirty="0">
                <a:solidFill>
                  <a:schemeClr val="dk2"/>
                </a:solidFill>
              </a:rPr>
              <a:t> de decision </a:t>
            </a:r>
            <a:r>
              <a:rPr lang="en-US" sz="1200" b="1" dirty="0" err="1">
                <a:solidFill>
                  <a:schemeClr val="dk2"/>
                </a:solidFill>
              </a:rPr>
              <a:t>en</a:t>
            </a:r>
            <a:r>
              <a:rPr lang="en-US" sz="1200" b="1" dirty="0">
                <a:solidFill>
                  <a:schemeClr val="dk2"/>
                </a:solidFill>
              </a:rPr>
              <a:t> </a:t>
            </a:r>
            <a:r>
              <a:rPr lang="en-US" sz="1200" b="1" dirty="0" err="1">
                <a:solidFill>
                  <a:schemeClr val="dk2"/>
                </a:solidFill>
              </a:rPr>
              <a:t>el</a:t>
            </a:r>
            <a:r>
              <a:rPr lang="en-US" sz="1200" b="1" dirty="0">
                <a:solidFill>
                  <a:schemeClr val="dk2"/>
                </a:solidFill>
              </a:rPr>
              <a:t> </a:t>
            </a:r>
            <a:r>
              <a:rPr lang="en-US" sz="1200" b="1" dirty="0" err="1">
                <a:solidFill>
                  <a:schemeClr val="dk2"/>
                </a:solidFill>
              </a:rPr>
              <a:t>nivel</a:t>
            </a:r>
            <a:r>
              <a:rPr lang="en-US" sz="1200" b="1" dirty="0">
                <a:solidFill>
                  <a:schemeClr val="dk2"/>
                </a:solidFill>
              </a:rPr>
              <a:t> regional.  i.e. un instructive que </a:t>
            </a:r>
            <a:r>
              <a:rPr lang="en-US" sz="1200" b="1" dirty="0" err="1">
                <a:solidFill>
                  <a:schemeClr val="dk2"/>
                </a:solidFill>
              </a:rPr>
              <a:t>pida</a:t>
            </a:r>
            <a:r>
              <a:rPr lang="en-US" sz="1200" b="1" dirty="0">
                <a:solidFill>
                  <a:schemeClr val="dk2"/>
                </a:solidFill>
              </a:rPr>
              <a:t> a </a:t>
            </a:r>
            <a:r>
              <a:rPr lang="en-US" sz="1200" b="1" dirty="0" err="1">
                <a:solidFill>
                  <a:schemeClr val="dk2"/>
                </a:solidFill>
              </a:rPr>
              <a:t>los</a:t>
            </a:r>
            <a:r>
              <a:rPr lang="en-US" sz="1200" b="1" dirty="0">
                <a:solidFill>
                  <a:schemeClr val="dk2"/>
                </a:solidFill>
              </a:rPr>
              <a:t> </a:t>
            </a:r>
            <a:r>
              <a:rPr lang="en-US" sz="1200" b="1" dirty="0" err="1">
                <a:solidFill>
                  <a:schemeClr val="dk2"/>
                </a:solidFill>
              </a:rPr>
              <a:t>pediatras</a:t>
            </a:r>
            <a:r>
              <a:rPr lang="en-US" sz="1200" b="1" dirty="0">
                <a:solidFill>
                  <a:schemeClr val="dk2"/>
                </a:solidFill>
              </a:rPr>
              <a:t> </a:t>
            </a:r>
            <a:r>
              <a:rPr lang="en-US" sz="1200" b="1" dirty="0" err="1">
                <a:solidFill>
                  <a:schemeClr val="dk2"/>
                </a:solidFill>
              </a:rPr>
              <a:t>solicitar</a:t>
            </a:r>
            <a:r>
              <a:rPr lang="en-US" sz="1200" b="1" dirty="0">
                <a:solidFill>
                  <a:schemeClr val="dk2"/>
                </a:solidFill>
              </a:rPr>
              <a:t> la </a:t>
            </a:r>
            <a:r>
              <a:rPr lang="en-US" sz="1200" b="1" dirty="0" err="1">
                <a:solidFill>
                  <a:schemeClr val="dk2"/>
                </a:solidFill>
              </a:rPr>
              <a:t>prueba</a:t>
            </a:r>
            <a:r>
              <a:rPr lang="en-US" sz="1200" b="1" dirty="0">
                <a:solidFill>
                  <a:schemeClr val="dk2"/>
                </a:solidFill>
              </a:rPr>
              <a:t> de Chagas </a:t>
            </a:r>
            <a:r>
              <a:rPr lang="en-US" sz="1200" b="1" dirty="0" err="1">
                <a:solidFill>
                  <a:schemeClr val="dk2"/>
                </a:solidFill>
              </a:rPr>
              <a:t>conjuntamente</a:t>
            </a:r>
            <a:r>
              <a:rPr lang="en-US" sz="1200" b="1" dirty="0">
                <a:solidFill>
                  <a:schemeClr val="dk2"/>
                </a:solidFill>
              </a:rPr>
              <a:t> las </a:t>
            </a:r>
            <a:r>
              <a:rPr lang="en-US" sz="1200" b="1" dirty="0" err="1">
                <a:solidFill>
                  <a:schemeClr val="dk2"/>
                </a:solidFill>
              </a:rPr>
              <a:t>vacunas</a:t>
            </a:r>
            <a:r>
              <a:rPr lang="en-US" sz="1200" b="1" dirty="0">
                <a:solidFill>
                  <a:schemeClr val="dk2"/>
                </a:solidFill>
              </a:rPr>
              <a:t>. </a:t>
            </a:r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4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0597" y="6151550"/>
            <a:ext cx="3456250" cy="47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BDCAA6FE-2B7E-4083-A9EF-64FCC5075B0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6"/>
          <a:srcRect t="25672" b="25672"/>
          <a:stretch>
            <a:fillRect/>
          </a:stretch>
        </p:blipFill>
        <p:spPr>
          <a:xfrm>
            <a:off x="6038476" y="1530507"/>
            <a:ext cx="5162700" cy="53274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7">
      <a:dk1>
        <a:srgbClr val="3F3F3F"/>
      </a:dk1>
      <a:lt1>
        <a:srgbClr val="FFFFFF"/>
      </a:lt1>
      <a:dk2>
        <a:srgbClr val="595959"/>
      </a:dk2>
      <a:lt2>
        <a:srgbClr val="F2F2F2"/>
      </a:lt2>
      <a:accent1>
        <a:srgbClr val="E66A04"/>
      </a:accent1>
      <a:accent2>
        <a:srgbClr val="D4B706"/>
      </a:accent2>
      <a:accent3>
        <a:srgbClr val="7F7F7F"/>
      </a:accent3>
      <a:accent4>
        <a:srgbClr val="7F7F7F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Custom 267">
      <a:dk1>
        <a:srgbClr val="3F3F3F"/>
      </a:dk1>
      <a:lt1>
        <a:srgbClr val="FFFFFF"/>
      </a:lt1>
      <a:dk2>
        <a:srgbClr val="595959"/>
      </a:dk2>
      <a:lt2>
        <a:srgbClr val="F2F2F2"/>
      </a:lt2>
      <a:accent1>
        <a:srgbClr val="E66A04"/>
      </a:accent1>
      <a:accent2>
        <a:srgbClr val="D4B706"/>
      </a:accent2>
      <a:accent3>
        <a:srgbClr val="7F7F7F"/>
      </a:accent3>
      <a:accent4>
        <a:srgbClr val="7F7F7F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4_Office Theme">
  <a:themeElements>
    <a:clrScheme name="Custom 267">
      <a:dk1>
        <a:srgbClr val="3F3F3F"/>
      </a:dk1>
      <a:lt1>
        <a:srgbClr val="FFFFFF"/>
      </a:lt1>
      <a:dk2>
        <a:srgbClr val="595959"/>
      </a:dk2>
      <a:lt2>
        <a:srgbClr val="F2F2F2"/>
      </a:lt2>
      <a:accent1>
        <a:srgbClr val="E66A04"/>
      </a:accent1>
      <a:accent2>
        <a:srgbClr val="D4B706"/>
      </a:accent2>
      <a:accent3>
        <a:srgbClr val="7F7F7F"/>
      </a:accent3>
      <a:accent4>
        <a:srgbClr val="7F7F7F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552</Words>
  <Application>Microsoft Office PowerPoint</Application>
  <PresentationFormat>Panorámica</PresentationFormat>
  <Paragraphs>31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Roboto</vt:lpstr>
      <vt:lpstr>Noto Sans Symbols</vt:lpstr>
      <vt:lpstr>Arial Black</vt:lpstr>
      <vt:lpstr>Times New Roman</vt:lpstr>
      <vt:lpstr>Raleway Black</vt:lpstr>
      <vt:lpstr>Arial</vt:lpstr>
      <vt:lpstr>Calibri</vt:lpstr>
      <vt:lpstr>Office Theme</vt:lpstr>
      <vt:lpstr>6_Office Theme</vt:lpstr>
      <vt:lpstr>24_Office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Orietta Sacre</cp:lastModifiedBy>
  <cp:revision>50</cp:revision>
  <dcterms:modified xsi:type="dcterms:W3CDTF">2023-08-15T15:09:16Z</dcterms:modified>
</cp:coreProperties>
</file>